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0" r:id="rId5"/>
    <p:sldMasterId id="2147484223" r:id="rId6"/>
  </p:sldMasterIdLst>
  <p:notesMasterIdLst>
    <p:notesMasterId r:id="rId17"/>
  </p:notesMasterIdLst>
  <p:handoutMasterIdLst>
    <p:handoutMasterId r:id="rId18"/>
  </p:handoutMasterIdLst>
  <p:sldIdLst>
    <p:sldId id="271" r:id="rId7"/>
    <p:sldId id="270" r:id="rId8"/>
    <p:sldId id="269" r:id="rId9"/>
    <p:sldId id="262" r:id="rId10"/>
    <p:sldId id="263" r:id="rId11"/>
    <p:sldId id="260" r:id="rId12"/>
    <p:sldId id="264" r:id="rId13"/>
    <p:sldId id="265" r:id="rId14"/>
    <p:sldId id="266" r:id="rId15"/>
    <p:sldId id="267" r:id="rId16"/>
  </p:sldIdLst>
  <p:sldSz cx="12192000" cy="6858000"/>
  <p:notesSz cx="6797675" cy="9926638"/>
  <p:embeddedFontLst>
    <p:embeddedFont>
      <p:font typeface="Bw Gradual" panose="020B0604020202020204" charset="0"/>
      <p:regular r:id="rId19"/>
    </p:embeddedFont>
    <p:embeddedFont>
      <p:font typeface="Bw Gradual Bold" panose="00000800000000000000" pitchFamily="50" charset="0"/>
      <p:bold r:id="rId20"/>
    </p:embeddedFont>
    <p:embeddedFont>
      <p:font typeface="FK Grotesk" panose="020B0604020202020204" charset="0"/>
      <p:regular r:id="rId21"/>
      <p:bold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E30609"/>
    <a:srgbClr val="FFCD00"/>
    <a:srgbClr val="78C7C9"/>
    <a:srgbClr val="80B9E0"/>
    <a:srgbClr val="263040"/>
    <a:srgbClr val="EB611C"/>
    <a:srgbClr val="1F1F1F"/>
    <a:srgbClr val="5B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C2D27-BD28-48DC-9C5B-A759FE1E6A5D}" v="21" dt="2023-11-10T15:57:31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86122" autoAdjust="0"/>
  </p:normalViewPr>
  <p:slideViewPr>
    <p:cSldViewPr snapToGrid="0">
      <p:cViewPr varScale="1">
        <p:scale>
          <a:sx n="99" d="100"/>
          <a:sy n="99" d="100"/>
        </p:scale>
        <p:origin x="108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notesViewPr>
    <p:cSldViewPr snapToGrid="0">
      <p:cViewPr varScale="1">
        <p:scale>
          <a:sx n="143" d="100"/>
          <a:sy n="143" d="100"/>
        </p:scale>
        <p:origin x="3408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horzén" userId="1f9f014b-ca47-4900-9051-d29290ab445f" providerId="ADAL" clId="{E17C2D27-BD28-48DC-9C5B-A759FE1E6A5D}"/>
    <pc:docChg chg="custSel addSld delSld modSld">
      <pc:chgData name="David Thorzén" userId="1f9f014b-ca47-4900-9051-d29290ab445f" providerId="ADAL" clId="{E17C2D27-BD28-48DC-9C5B-A759FE1E6A5D}" dt="2023-11-10T12:15:42.903" v="83" actId="1076"/>
      <pc:docMkLst>
        <pc:docMk/>
      </pc:docMkLst>
      <pc:sldChg chg="del">
        <pc:chgData name="David Thorzén" userId="1f9f014b-ca47-4900-9051-d29290ab445f" providerId="ADAL" clId="{E17C2D27-BD28-48DC-9C5B-A759FE1E6A5D}" dt="2023-11-10T12:09:45.809" v="0" actId="47"/>
        <pc:sldMkLst>
          <pc:docMk/>
          <pc:sldMk cId="1455253830" sldId="256"/>
        </pc:sldMkLst>
      </pc:sldChg>
      <pc:sldChg chg="del">
        <pc:chgData name="David Thorzén" userId="1f9f014b-ca47-4900-9051-d29290ab445f" providerId="ADAL" clId="{E17C2D27-BD28-48DC-9C5B-A759FE1E6A5D}" dt="2023-11-10T12:09:50.665" v="1" actId="47"/>
        <pc:sldMkLst>
          <pc:docMk/>
          <pc:sldMk cId="3424226521" sldId="257"/>
        </pc:sldMkLst>
      </pc:sldChg>
      <pc:sldChg chg="del">
        <pc:chgData name="David Thorzén" userId="1f9f014b-ca47-4900-9051-d29290ab445f" providerId="ADAL" clId="{E17C2D27-BD28-48DC-9C5B-A759FE1E6A5D}" dt="2023-11-10T12:09:50.665" v="1" actId="47"/>
        <pc:sldMkLst>
          <pc:docMk/>
          <pc:sldMk cId="1635405391" sldId="258"/>
        </pc:sldMkLst>
      </pc:sldChg>
      <pc:sldChg chg="del">
        <pc:chgData name="David Thorzén" userId="1f9f014b-ca47-4900-9051-d29290ab445f" providerId="ADAL" clId="{E17C2D27-BD28-48DC-9C5B-A759FE1E6A5D}" dt="2023-11-10T12:09:50.665" v="1" actId="47"/>
        <pc:sldMkLst>
          <pc:docMk/>
          <pc:sldMk cId="3233350454" sldId="259"/>
        </pc:sldMkLst>
      </pc:sldChg>
      <pc:sldChg chg="addSp modSp mod setBg modClrScheme chgLayout">
        <pc:chgData name="David Thorzén" userId="1f9f014b-ca47-4900-9051-d29290ab445f" providerId="ADAL" clId="{E17C2D27-BD28-48DC-9C5B-A759FE1E6A5D}" dt="2023-11-10T12:11:41.970" v="13" actId="27636"/>
        <pc:sldMkLst>
          <pc:docMk/>
          <pc:sldMk cId="1992866994" sldId="262"/>
        </pc:sldMkLst>
        <pc:spChg chg="mod">
          <ac:chgData name="David Thorzén" userId="1f9f014b-ca47-4900-9051-d29290ab445f" providerId="ADAL" clId="{E17C2D27-BD28-48DC-9C5B-A759FE1E6A5D}" dt="2023-11-10T12:11:41.909" v="12" actId="26606"/>
          <ac:spMkLst>
            <pc:docMk/>
            <pc:sldMk cId="1992866994" sldId="262"/>
            <ac:spMk id="2" creationId="{3D0754E5-8309-0AA5-DA38-71A23D9D4E35}"/>
          </ac:spMkLst>
        </pc:spChg>
        <pc:spChg chg="mod">
          <ac:chgData name="David Thorzén" userId="1f9f014b-ca47-4900-9051-d29290ab445f" providerId="ADAL" clId="{E17C2D27-BD28-48DC-9C5B-A759FE1E6A5D}" dt="2023-11-10T12:11:41.970" v="13" actId="27636"/>
          <ac:spMkLst>
            <pc:docMk/>
            <pc:sldMk cId="1992866994" sldId="262"/>
            <ac:spMk id="3" creationId="{AD90BB0D-E194-6CCE-E92D-47807E7D35F1}"/>
          </ac:spMkLst>
        </pc:spChg>
        <pc:picChg chg="add">
          <ac:chgData name="David Thorzén" userId="1f9f014b-ca47-4900-9051-d29290ab445f" providerId="ADAL" clId="{E17C2D27-BD28-48DC-9C5B-A759FE1E6A5D}" dt="2023-11-10T12:11:41.909" v="12" actId="26606"/>
          <ac:picMkLst>
            <pc:docMk/>
            <pc:sldMk cId="1992866994" sldId="262"/>
            <ac:picMk id="5" creationId="{9EEB40D8-A089-E7CE-7D03-843CF2B1AE05}"/>
          </ac:picMkLst>
        </pc:picChg>
      </pc:sldChg>
      <pc:sldChg chg="addSp modSp mod setBg modClrScheme chgLayout">
        <pc:chgData name="David Thorzén" userId="1f9f014b-ca47-4900-9051-d29290ab445f" providerId="ADAL" clId="{E17C2D27-BD28-48DC-9C5B-A759FE1E6A5D}" dt="2023-11-10T12:12:06.300" v="14" actId="26606"/>
        <pc:sldMkLst>
          <pc:docMk/>
          <pc:sldMk cId="2561577727" sldId="263"/>
        </pc:sldMkLst>
        <pc:spChg chg="mod">
          <ac:chgData name="David Thorzén" userId="1f9f014b-ca47-4900-9051-d29290ab445f" providerId="ADAL" clId="{E17C2D27-BD28-48DC-9C5B-A759FE1E6A5D}" dt="2023-11-10T12:12:06.300" v="14" actId="26606"/>
          <ac:spMkLst>
            <pc:docMk/>
            <pc:sldMk cId="2561577727" sldId="263"/>
            <ac:spMk id="2" creationId="{3D0754E5-8309-0AA5-DA38-71A23D9D4E35}"/>
          </ac:spMkLst>
        </pc:spChg>
        <pc:spChg chg="mod">
          <ac:chgData name="David Thorzén" userId="1f9f014b-ca47-4900-9051-d29290ab445f" providerId="ADAL" clId="{E17C2D27-BD28-48DC-9C5B-A759FE1E6A5D}" dt="2023-11-10T12:12:06.300" v="14" actId="26606"/>
          <ac:spMkLst>
            <pc:docMk/>
            <pc:sldMk cId="2561577727" sldId="263"/>
            <ac:spMk id="3" creationId="{AD90BB0D-E194-6CCE-E92D-47807E7D35F1}"/>
          </ac:spMkLst>
        </pc:spChg>
        <pc:picChg chg="add">
          <ac:chgData name="David Thorzén" userId="1f9f014b-ca47-4900-9051-d29290ab445f" providerId="ADAL" clId="{E17C2D27-BD28-48DC-9C5B-A759FE1E6A5D}" dt="2023-11-10T12:12:06.300" v="14" actId="26606"/>
          <ac:picMkLst>
            <pc:docMk/>
            <pc:sldMk cId="2561577727" sldId="263"/>
            <ac:picMk id="5" creationId="{6DB15CE0-BDC8-E563-6D27-993F8B231CAB}"/>
          </ac:picMkLst>
        </pc:picChg>
      </pc:sldChg>
      <pc:sldChg chg="addSp delSp modSp mod setBg modClrScheme chgLayout">
        <pc:chgData name="David Thorzén" userId="1f9f014b-ca47-4900-9051-d29290ab445f" providerId="ADAL" clId="{E17C2D27-BD28-48DC-9C5B-A759FE1E6A5D}" dt="2023-11-10T12:14:14.473" v="17" actId="931"/>
        <pc:sldMkLst>
          <pc:docMk/>
          <pc:sldMk cId="1961930673" sldId="264"/>
        </pc:sldMkLst>
        <pc:spChg chg="mod">
          <ac:chgData name="David Thorzén" userId="1f9f014b-ca47-4900-9051-d29290ab445f" providerId="ADAL" clId="{E17C2D27-BD28-48DC-9C5B-A759FE1E6A5D}" dt="2023-11-10T12:12:29.949" v="15" actId="26606"/>
          <ac:spMkLst>
            <pc:docMk/>
            <pc:sldMk cId="1961930673" sldId="264"/>
            <ac:spMk id="2" creationId="{4FD5216F-6405-AC58-7203-F0F784BC355F}"/>
          </ac:spMkLst>
        </pc:spChg>
        <pc:spChg chg="mod">
          <ac:chgData name="David Thorzén" userId="1f9f014b-ca47-4900-9051-d29290ab445f" providerId="ADAL" clId="{E17C2D27-BD28-48DC-9C5B-A759FE1E6A5D}" dt="2023-11-10T12:12:29.997" v="16" actId="27636"/>
          <ac:spMkLst>
            <pc:docMk/>
            <pc:sldMk cId="1961930673" sldId="264"/>
            <ac:spMk id="3" creationId="{797FA32D-DC2B-4DEB-F6B1-73B63BF2641C}"/>
          </ac:spMkLst>
        </pc:spChg>
        <pc:spChg chg="add del mod">
          <ac:chgData name="David Thorzén" userId="1f9f014b-ca47-4900-9051-d29290ab445f" providerId="ADAL" clId="{E17C2D27-BD28-48DC-9C5B-A759FE1E6A5D}" dt="2023-11-10T12:14:14.473" v="17" actId="931"/>
          <ac:spMkLst>
            <pc:docMk/>
            <pc:sldMk cId="1961930673" sldId="264"/>
            <ac:spMk id="8" creationId="{F30D97CA-879A-2C2A-7CEC-1B4377AB8B4A}"/>
          </ac:spMkLst>
        </pc:spChg>
        <pc:picChg chg="add mod">
          <ac:chgData name="David Thorzén" userId="1f9f014b-ca47-4900-9051-d29290ab445f" providerId="ADAL" clId="{E17C2D27-BD28-48DC-9C5B-A759FE1E6A5D}" dt="2023-11-10T12:14:14.473" v="17" actId="931"/>
          <ac:picMkLst>
            <pc:docMk/>
            <pc:sldMk cId="1961930673" sldId="264"/>
            <ac:picMk id="5" creationId="{AE1B30C2-2E8A-1771-7C1E-34421255E59B}"/>
          </ac:picMkLst>
        </pc:picChg>
      </pc:sldChg>
      <pc:sldChg chg="setBg">
        <pc:chgData name="David Thorzén" userId="1f9f014b-ca47-4900-9051-d29290ab445f" providerId="ADAL" clId="{E17C2D27-BD28-48DC-9C5B-A759FE1E6A5D}" dt="2023-11-10T12:10:39.745" v="11"/>
        <pc:sldMkLst>
          <pc:docMk/>
          <pc:sldMk cId="3121383130" sldId="266"/>
        </pc:sldMkLst>
      </pc:sldChg>
      <pc:sldChg chg="setBg">
        <pc:chgData name="David Thorzén" userId="1f9f014b-ca47-4900-9051-d29290ab445f" providerId="ADAL" clId="{E17C2D27-BD28-48DC-9C5B-A759FE1E6A5D}" dt="2023-11-10T12:10:28.075" v="7"/>
        <pc:sldMkLst>
          <pc:docMk/>
          <pc:sldMk cId="2807455396" sldId="267"/>
        </pc:sldMkLst>
      </pc:sldChg>
      <pc:sldChg chg="del">
        <pc:chgData name="David Thorzén" userId="1f9f014b-ca47-4900-9051-d29290ab445f" providerId="ADAL" clId="{E17C2D27-BD28-48DC-9C5B-A759FE1E6A5D}" dt="2023-11-10T12:09:50.665" v="1" actId="47"/>
        <pc:sldMkLst>
          <pc:docMk/>
          <pc:sldMk cId="4034936238" sldId="268"/>
        </pc:sldMkLst>
      </pc:sldChg>
      <pc:sldChg chg="new del">
        <pc:chgData name="David Thorzén" userId="1f9f014b-ca47-4900-9051-d29290ab445f" providerId="ADAL" clId="{E17C2D27-BD28-48DC-9C5B-A759FE1E6A5D}" dt="2023-11-10T12:14:32.435" v="19" actId="47"/>
        <pc:sldMkLst>
          <pc:docMk/>
          <pc:sldMk cId="361970757" sldId="271"/>
        </pc:sldMkLst>
      </pc:sldChg>
      <pc:sldChg chg="addSp modSp new mod">
        <pc:chgData name="David Thorzén" userId="1f9f014b-ca47-4900-9051-d29290ab445f" providerId="ADAL" clId="{E17C2D27-BD28-48DC-9C5B-A759FE1E6A5D}" dt="2023-11-10T12:15:42.903" v="83" actId="1076"/>
        <pc:sldMkLst>
          <pc:docMk/>
          <pc:sldMk cId="1131483581" sldId="271"/>
        </pc:sldMkLst>
        <pc:spChg chg="add mod">
          <ac:chgData name="David Thorzén" userId="1f9f014b-ca47-4900-9051-d29290ab445f" providerId="ADAL" clId="{E17C2D27-BD28-48DC-9C5B-A759FE1E6A5D}" dt="2023-11-10T12:15:42.903" v="83" actId="1076"/>
          <ac:spMkLst>
            <pc:docMk/>
            <pc:sldMk cId="1131483581" sldId="271"/>
            <ac:spMk id="2" creationId="{E2C1AE05-2306-52FB-DAF5-77D852E999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2DF76-6018-3340-A5C6-9DB6908825A4}" type="datetimeFigureOut">
              <a:rPr lang="sv-SE" smtClean="0">
                <a:latin typeface="FK Grotesk" pitchFamily="2" charset="0"/>
              </a:rPr>
              <a:t>2023-11-10</a:t>
            </a:fld>
            <a:endParaRPr lang="sv-SE" dirty="0">
              <a:latin typeface="FK Grotesk" pitchFamily="2" charset="0"/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FK Grotesk" pitchFamily="2" charset="0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CD8-EDCA-BE4B-BD74-0AF78DE8A69B}" type="slidenum">
              <a:rPr lang="sv-SE" smtClean="0">
                <a:latin typeface="FK Grotesk" pitchFamily="2" charset="0"/>
              </a:rPr>
              <a:t>‹#›</a:t>
            </a:fld>
            <a:endParaRPr lang="sv-SE" dirty="0">
              <a:latin typeface="FK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43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8D5A6B36-F7E1-4822-B921-0C1A0353B7DF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K Grotesk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K Grotesk" pitchFamily="2" charset="0"/>
              </a:defRPr>
            </a:lvl1pPr>
          </a:lstStyle>
          <a:p>
            <a:fld id="{6B210B27-25CD-4A2A-9A14-17223C7C3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18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K Grotesk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Just a brief walkthrough of the different parts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These are just the tools</a:t>
            </a:r>
          </a:p>
          <a:p>
            <a:r>
              <a:rPr lang="sv-SE" dirty="0"/>
              <a:t>Reference Case: Volvo Powertrain</a:t>
            </a:r>
          </a:p>
        </p:txBody>
      </p:sp>
    </p:spTree>
    <p:extLst>
      <p:ext uri="{BB962C8B-B14F-4D97-AF65-F5344CB8AC3E}">
        <p14:creationId xmlns:p14="http://schemas.microsoft.com/office/powerpoint/2010/main" val="409963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xer-3DGraphics-Motive03-Blue.mp4" descr="Nexer-3DGraphics-Motive03-Blue.mp4">
            <a:hlinkClick r:id="" action="ppaction://media"/>
            <a:extLst>
              <a:ext uri="{FF2B5EF4-FFF2-40B4-BE49-F238E27FC236}">
                <a16:creationId xmlns:a16="http://schemas.microsoft.com/office/drawing/2014/main" id="{CCFA8C37-18A1-E347-8D17-B93F90935BD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5-C4FE-1042-A144-E291F64C37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055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righ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A70A164-7CC5-7443-931C-2EAB1565DF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lef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8C9DF9-46DB-0442-86BB-1D7D18E1E1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769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9A-7FC0-7F4A-8145-82F8FF1D687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199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D60D1-D973-CE4B-A709-2B0008611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5455" y="1819656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567050-9B73-A148-8D87-8030DFD892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931E9-4A07-4D4E-8CC2-7603FB3943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6070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E3500-1807-D24E-835D-F5579979C2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3942" y="1819656"/>
            <a:ext cx="342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DDED-286A-CE4D-A500-476985546C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>
                  <a:alpha val="7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1DE7FFD-DCF9-C647-9330-AE0EB3F69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D62A7-A749-0B48-89EF-C2987DC388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00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lef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EE139-CFF9-004A-AF73-044ED267F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0955C0-892A-BA4D-A623-0379F974D7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9CA6C9FB-BCAA-2741-8D6C-7FF7EF2B4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D9F34A1-F51C-F341-9C0A-ABC326DEF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271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on Image r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2909A-A192-1B4E-8D76-578DB585F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D07C7D-DE95-0248-A89E-9B7ABE438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25000">
                <a:schemeClr val="bg1">
                  <a:alpha val="39000"/>
                </a:schemeClr>
              </a:gs>
              <a:gs pos="69000">
                <a:schemeClr val="bg1">
                  <a:alpha val="43000"/>
                </a:schemeClr>
              </a:gs>
              <a:gs pos="95000">
                <a:schemeClr val="bg1"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FC3664D-76BD-B240-9EE3-80D11C8D8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28759" y="1820290"/>
            <a:ext cx="4899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842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763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C967E-0CAA-0B49-BA4F-6F385E5EE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/>
                </a:solidFill>
                <a:latin typeface="Bw Gradual Bold" panose="00000800000000000000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1FF5859B-9803-E74A-9B20-055ED0FB5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6840A20-079D-3147-A650-4D78964BA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EE90-FFBE-BF46-A187-EE35E8AE6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DFE79F-D301-0346-BBA0-7AD1CC97FB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tire&#10;&#10;Description automatically generated with low confidence">
            <a:extLst>
              <a:ext uri="{FF2B5EF4-FFF2-40B4-BE49-F238E27FC236}">
                <a16:creationId xmlns:a16="http://schemas.microsoft.com/office/drawing/2014/main" id="{FFA802C1-DB76-A14E-8643-F592F48C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B689C16-BA19-824C-B05E-DEDA99FA0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0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927459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20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910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6374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191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253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3EC0E-3E21-8A4D-B9BF-6F1B0994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04F8F80F-B167-7D47-958A-D2BB67FB2B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AA17F06B-A2BE-0F42-B844-01E05CF7F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3844F2-547B-C44A-93FD-3F07BE33B5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3909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9716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4151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ABB1F087-E443-9A47-8593-1321B9EF4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4772" y="-1"/>
            <a:ext cx="8027228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062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on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027228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6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5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ima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849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xer-3DGraphics-Motive02-Blue.mp4" descr="Nexer-3DGraphics-Motive02-Blue.mp4">
            <a:hlinkClick r:id="" action="ppaction://media"/>
            <a:extLst>
              <a:ext uri="{FF2B5EF4-FFF2-40B4-BE49-F238E27FC236}">
                <a16:creationId xmlns:a16="http://schemas.microsoft.com/office/drawing/2014/main" id="{C8F3A94E-7687-9249-B7A9-B26FED16461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904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2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0FB6F46F-3223-F242-A62E-38E5D84B8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2F6A058-F30E-314F-B991-47782ACBF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white al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65885-C2A1-4545-886D-579EC1F87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6067C672-7748-0C4E-BBC6-295A8536DE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  <p:sp>
        <p:nvSpPr>
          <p:cNvPr id="4" name="Platshållare för text 21">
            <a:extLst>
              <a:ext uri="{FF2B5EF4-FFF2-40B4-BE49-F238E27FC236}">
                <a16:creationId xmlns:a16="http://schemas.microsoft.com/office/drawing/2014/main" id="{5E247E41-F41E-FC4E-AD4F-B93542DD11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36000" tIns="0" rIns="144000" bIns="0" anchor="b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E02A595-2B9E-7C4F-9CE7-ABE474ADA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32030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4F9FD-51BA-794A-BCA8-71070CCEA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0515600" cy="428752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2B7BA17-E6E3-9E43-AF24-32439B63D5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46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 lIns="36000"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rgbClr val="221F2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C663-E99F-9F4D-924C-F2ECD7F07C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7553"/>
            <a:ext cx="7462800" cy="4352400"/>
          </a:xfrm>
        </p:spPr>
        <p:txBody>
          <a:bodyPr>
            <a:normAutofit/>
          </a:bodyPr>
          <a:lstStyle>
            <a:lvl1pPr>
              <a:defRPr sz="1800" b="0" i="0">
                <a:latin typeface="+mn-lt"/>
              </a:defRPr>
            </a:lvl1pPr>
            <a:lvl2pPr>
              <a:defRPr sz="1800" b="0" i="0">
                <a:latin typeface="+mn-lt"/>
              </a:defRPr>
            </a:lvl2pPr>
            <a:lvl3pPr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026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F8004-F838-5043-9D31-E2270FEC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FBAD-CE8C-CD43-AE63-13B15AA96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Nivå sex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011" r:id="rId2"/>
    <p:sldLayoutId id="2147484122" r:id="rId3"/>
    <p:sldLayoutId id="2147484123" r:id="rId4"/>
    <p:sldLayoutId id="2147484124" r:id="rId5"/>
    <p:sldLayoutId id="2147483914" r:id="rId6"/>
    <p:sldLayoutId id="2147484199" r:id="rId7"/>
    <p:sldLayoutId id="2147484205" r:id="rId8"/>
    <p:sldLayoutId id="2147484109" r:id="rId9"/>
    <p:sldLayoutId id="2147484110" r:id="rId10"/>
    <p:sldLayoutId id="2147483860" r:id="rId11"/>
    <p:sldLayoutId id="2147484121" r:id="rId12"/>
    <p:sldLayoutId id="2147483812" r:id="rId13"/>
    <p:sldLayoutId id="2147483857" r:id="rId14"/>
    <p:sldLayoutId id="2147484085" r:id="rId15"/>
    <p:sldLayoutId id="2147484120" r:id="rId16"/>
    <p:sldLayoutId id="2147484202" r:id="rId17"/>
    <p:sldLayoutId id="2147484203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197" r:id="rId35"/>
    <p:sldLayoutId id="2147484204" r:id="rId36"/>
    <p:sldLayoutId id="2147484195" r:id="rId37"/>
    <p:sldLayoutId id="214748420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1pPr>
      <a:lvl2pPr marL="360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Univers LT Std 57 Cn" charset="0"/>
          <a:cs typeface="Univers LT Std 57 Cn" charset="0"/>
        </a:defRPr>
      </a:lvl2pPr>
      <a:lvl3pPr marL="57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22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CDFC1B9-1CE8-E441-BD7D-A0505FC5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244E26-3012-2640-B8E0-ED440E67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9303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+mj-lt"/>
          <a:ea typeface="Bw Gradual" pitchFamily="2" charset="77"/>
          <a:cs typeface="Bw Gradual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+mn-lt"/>
          <a:ea typeface="FK Grotesk" pitchFamily="2" charset="0"/>
          <a:cs typeface="Arial" panose="020B0604020202020204" pitchFamily="34" charset="0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FK Grotesk" pitchFamily="2" charset="0"/>
          <a:cs typeface="Arial" panose="020B0604020202020204" pitchFamily="34" charset="0"/>
        </a:defRPr>
      </a:lvl2pPr>
      <a:lvl3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15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151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304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uyInACube" TargetMode="External"/><Relationship Id="rId2" Type="http://schemas.openxmlformats.org/officeDocument/2006/relationships/hyperlink" Target="https://www.youtube.com/@MicrosoftPowerBI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earn.microsoft.com/sv-se/training/powerplatform/power-bi?WT.mc_id=powerbi_landingpage-docs-link" TargetMode="External"/><Relationship Id="rId5" Type="http://schemas.openxmlformats.org/officeDocument/2006/relationships/hyperlink" Target="https://powerbi.microsoft.com/sv-se/blog/" TargetMode="External"/><Relationship Id="rId4" Type="http://schemas.openxmlformats.org/officeDocument/2006/relationships/hyperlink" Target="https://www.youtube.com/@SQLB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365-plans-and-pricing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powerbi.microsoft.com/en-us/pricing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1AE05-2306-52FB-DAF5-77D852E9993F}"/>
              </a:ext>
            </a:extLst>
          </p:cNvPr>
          <p:cNvSpPr txBox="1"/>
          <p:nvPr/>
        </p:nvSpPr>
        <p:spPr>
          <a:xfrm>
            <a:off x="3491761" y="2767280"/>
            <a:ext cx="52084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4000" dirty="0">
                <a:solidFill>
                  <a:schemeClr val="bg1"/>
                </a:solidFill>
                <a:latin typeface="+mj-lt"/>
              </a:rPr>
              <a:t>INTRO </a:t>
            </a:r>
          </a:p>
          <a:p>
            <a:pPr algn="ctr"/>
            <a:r>
              <a:rPr lang="sv-SE" sz="4000" dirty="0">
                <a:solidFill>
                  <a:schemeClr val="bg1"/>
                </a:solidFill>
                <a:latin typeface="+mj-lt"/>
              </a:rPr>
              <a:t>Self Service BI (SSBI)</a:t>
            </a:r>
          </a:p>
        </p:txBody>
      </p:sp>
    </p:spTree>
    <p:extLst>
      <p:ext uri="{BB962C8B-B14F-4D97-AF65-F5344CB8AC3E}">
        <p14:creationId xmlns:p14="http://schemas.microsoft.com/office/powerpoint/2010/main" val="1131483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8F6DF-44D4-94DC-9A75-58164138E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Lära sig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80CF-CFBB-DFA8-AA4B-5BC0049763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Microsoft Power BI på </a:t>
            </a:r>
            <a:r>
              <a:rPr lang="sv-SE" dirty="0" err="1"/>
              <a:t>youtube</a:t>
            </a:r>
            <a:r>
              <a:rPr lang="sv-SE" dirty="0"/>
              <a:t> - </a:t>
            </a:r>
            <a:r>
              <a:rPr lang="sv-SE" dirty="0">
                <a:hlinkClick r:id="rId2"/>
              </a:rPr>
              <a:t>https://www.youtube.com/@MicrosoftPowerBI</a:t>
            </a:r>
            <a:endParaRPr lang="sv-SE" dirty="0"/>
          </a:p>
          <a:p>
            <a:endParaRPr lang="sv-SE" dirty="0"/>
          </a:p>
          <a:p>
            <a:r>
              <a:rPr lang="sv-SE" dirty="0"/>
              <a:t>Guy in a </a:t>
            </a:r>
            <a:r>
              <a:rPr lang="sv-SE" dirty="0" err="1"/>
              <a:t>cube</a:t>
            </a:r>
            <a:endParaRPr lang="sv-SE" dirty="0"/>
          </a:p>
          <a:p>
            <a:r>
              <a:rPr lang="sv-SE" dirty="0">
                <a:hlinkClick r:id="rId3"/>
              </a:rPr>
              <a:t>https://www.youtube.com/@GuyInACube</a:t>
            </a:r>
            <a:endParaRPr lang="sv-SE" dirty="0"/>
          </a:p>
          <a:p>
            <a:endParaRPr lang="sv-SE" dirty="0"/>
          </a:p>
          <a:p>
            <a:r>
              <a:rPr lang="sv-SE" dirty="0"/>
              <a:t>SQLBI - Avancerad DAX &amp; annat</a:t>
            </a:r>
          </a:p>
          <a:p>
            <a:r>
              <a:rPr lang="sv-SE" dirty="0">
                <a:hlinkClick r:id="rId4"/>
              </a:rPr>
              <a:t>https://www.youtube.com/@SQLBI</a:t>
            </a:r>
            <a:endParaRPr lang="sv-SE" dirty="0"/>
          </a:p>
          <a:p>
            <a:endParaRPr lang="sv-SE" dirty="0"/>
          </a:p>
          <a:p>
            <a:r>
              <a:rPr lang="sv-SE" dirty="0"/>
              <a:t>Power BI </a:t>
            </a:r>
            <a:r>
              <a:rPr lang="sv-SE" dirty="0" err="1"/>
              <a:t>blog</a:t>
            </a:r>
            <a:r>
              <a:rPr lang="sv-SE" dirty="0"/>
              <a:t> – uppdateringar flera ggr per månad</a:t>
            </a:r>
          </a:p>
          <a:p>
            <a:r>
              <a:rPr lang="sv-SE" dirty="0">
                <a:hlinkClick r:id="rId5"/>
              </a:rPr>
              <a:t>https://powerbi.microsoft.com/sv-se/blog/</a:t>
            </a:r>
            <a:endParaRPr lang="sv-SE" dirty="0"/>
          </a:p>
          <a:p>
            <a:endParaRPr lang="sv-SE" dirty="0"/>
          </a:p>
          <a:p>
            <a:r>
              <a:rPr lang="sv-SE" dirty="0"/>
              <a:t>Microsoft </a:t>
            </a:r>
            <a:r>
              <a:rPr lang="sv-SE" dirty="0" err="1"/>
              <a:t>Learn</a:t>
            </a:r>
            <a:endParaRPr lang="sv-SE" dirty="0"/>
          </a:p>
          <a:p>
            <a:r>
              <a:rPr lang="sv-SE">
                <a:hlinkClick r:id="rId6"/>
              </a:rPr>
              <a:t>https://learn.microsoft.com/sv-se/training/powerplatform/power-bi?WT.mc_id=powerbi_landingpage-docs-link</a:t>
            </a:r>
            <a:endParaRPr lang="sv-SE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745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625D7-2085-696C-4923-FE14827C8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INNEHÅLL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6877D-5394-0EC8-D571-4BD3908096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Historik Visualisering av data &amp; Self Service BI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SQL Server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Excel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Power </a:t>
            </a:r>
            <a:r>
              <a:rPr lang="sv-SE" dirty="0" err="1"/>
              <a:t>Platform</a:t>
            </a:r>
            <a:endParaRPr lang="sv-SE" dirty="0"/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Power BI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Power BI Arkitektur</a:t>
            </a:r>
          </a:p>
          <a:p>
            <a:pPr marL="69750" indent="-285750">
              <a:buFont typeface="Arial" panose="020B0604020202020204" pitchFamily="34" charset="0"/>
              <a:buChar char="•"/>
            </a:pPr>
            <a:r>
              <a:rPr lang="sv-SE" dirty="0"/>
              <a:t>Lär dig Power BI</a:t>
            </a:r>
          </a:p>
        </p:txBody>
      </p:sp>
    </p:spTree>
    <p:extLst>
      <p:ext uri="{BB962C8B-B14F-4D97-AF65-F5344CB8AC3E}">
        <p14:creationId xmlns:p14="http://schemas.microsoft.com/office/powerpoint/2010/main" val="419497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E41BB-1C33-B4C8-3689-F29779CDD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DATAVISUALISERING &amp; SELF SERVICE BI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DA345-019D-1D4D-8655-D136945FF008}"/>
              </a:ext>
            </a:extLst>
          </p:cNvPr>
          <p:cNvSpPr/>
          <p:nvPr/>
        </p:nvSpPr>
        <p:spPr>
          <a:xfrm>
            <a:off x="391887" y="6243352"/>
            <a:ext cx="11511642" cy="59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29BDA6-7C18-2E14-1D13-0F2EDA527E82}"/>
              </a:ext>
            </a:extLst>
          </p:cNvPr>
          <p:cNvSpPr/>
          <p:nvPr/>
        </p:nvSpPr>
        <p:spPr>
          <a:xfrm>
            <a:off x="4096658" y="6139541"/>
            <a:ext cx="267095" cy="267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831BB-2F7F-71B6-AD8A-BB805B60D758}"/>
              </a:ext>
            </a:extLst>
          </p:cNvPr>
          <p:cNvSpPr/>
          <p:nvPr/>
        </p:nvSpPr>
        <p:spPr>
          <a:xfrm>
            <a:off x="288471" y="6139541"/>
            <a:ext cx="267095" cy="267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3614A9-B68F-BCAD-BCA4-A6618748B576}"/>
              </a:ext>
            </a:extLst>
          </p:cNvPr>
          <p:cNvSpPr/>
          <p:nvPr/>
        </p:nvSpPr>
        <p:spPr>
          <a:xfrm>
            <a:off x="7904845" y="6109804"/>
            <a:ext cx="267095" cy="267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9C7C4E-26F0-179D-C77E-BB8E2CF52424}"/>
              </a:ext>
            </a:extLst>
          </p:cNvPr>
          <p:cNvSpPr/>
          <p:nvPr/>
        </p:nvSpPr>
        <p:spPr>
          <a:xfrm>
            <a:off x="11713031" y="6126724"/>
            <a:ext cx="267095" cy="267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CD3C1-FF62-0A1A-4FBA-7F6713DB850A}"/>
              </a:ext>
            </a:extLst>
          </p:cNvPr>
          <p:cNvSpPr txBox="1"/>
          <p:nvPr/>
        </p:nvSpPr>
        <p:spPr>
          <a:xfrm rot="18900000">
            <a:off x="189921" y="567409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1990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B3388-5C4F-3213-E6CB-7AE526A4F5C3}"/>
              </a:ext>
            </a:extLst>
          </p:cNvPr>
          <p:cNvSpPr txBox="1"/>
          <p:nvPr/>
        </p:nvSpPr>
        <p:spPr>
          <a:xfrm rot="18900000">
            <a:off x="3962842" y="567408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C23BD-6A69-B311-D702-0C61BA15D9B2}"/>
              </a:ext>
            </a:extLst>
          </p:cNvPr>
          <p:cNvSpPr txBox="1"/>
          <p:nvPr/>
        </p:nvSpPr>
        <p:spPr>
          <a:xfrm rot="18900000">
            <a:off x="7826007" y="55453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C61C7-EF23-0C3B-94B8-C1D53C743F11}"/>
              </a:ext>
            </a:extLst>
          </p:cNvPr>
          <p:cNvSpPr txBox="1"/>
          <p:nvPr/>
        </p:nvSpPr>
        <p:spPr>
          <a:xfrm rot="18900000">
            <a:off x="11719478" y="562048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NU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A1B2B-4731-CC70-569B-8950AE4ECD1B}"/>
              </a:ext>
            </a:extLst>
          </p:cNvPr>
          <p:cNvGrpSpPr/>
          <p:nvPr/>
        </p:nvGrpSpPr>
        <p:grpSpPr>
          <a:xfrm>
            <a:off x="1140610" y="3698726"/>
            <a:ext cx="874988" cy="617699"/>
            <a:chOff x="1140610" y="3563072"/>
            <a:chExt cx="874988" cy="6176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E36712-C0D9-3B2B-265B-67E10F8630BF}"/>
                </a:ext>
              </a:extLst>
            </p:cNvPr>
            <p:cNvSpPr/>
            <p:nvPr/>
          </p:nvSpPr>
          <p:spPr>
            <a:xfrm>
              <a:off x="1140610" y="3563072"/>
              <a:ext cx="874988" cy="617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26" name="Picture 2" descr="Qlik View logo transparent PNG - StickPNG">
              <a:extLst>
                <a:ext uri="{FF2B5EF4-FFF2-40B4-BE49-F238E27FC236}">
                  <a16:creationId xmlns:a16="http://schemas.microsoft.com/office/drawing/2014/main" id="{4FAF64F3-7C14-160C-1076-63318F2E8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610" y="3607447"/>
              <a:ext cx="874988" cy="5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E4D47-83DC-4941-43D4-61327B4093D7}"/>
              </a:ext>
            </a:extLst>
          </p:cNvPr>
          <p:cNvGrpSpPr/>
          <p:nvPr/>
        </p:nvGrpSpPr>
        <p:grpSpPr>
          <a:xfrm>
            <a:off x="9050655" y="3698726"/>
            <a:ext cx="874988" cy="617699"/>
            <a:chOff x="8949847" y="3587682"/>
            <a:chExt cx="874988" cy="6176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5E9800-4666-2B36-65BD-53DDF5D0AF05}"/>
                </a:ext>
              </a:extLst>
            </p:cNvPr>
            <p:cNvSpPr/>
            <p:nvPr/>
          </p:nvSpPr>
          <p:spPr>
            <a:xfrm>
              <a:off x="8949847" y="3587682"/>
              <a:ext cx="874988" cy="617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28" name="Picture 4" descr="qlik-sense-logo - Steady Agency">
              <a:extLst>
                <a:ext uri="{FF2B5EF4-FFF2-40B4-BE49-F238E27FC236}">
                  <a16:creationId xmlns:a16="http://schemas.microsoft.com/office/drawing/2014/main" id="{BC4F47E3-0B83-2E72-46AB-2989B56A6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993" y="3635404"/>
              <a:ext cx="825879" cy="56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0A08AE-F123-DF02-4D04-E8A8D0DEEC8C}"/>
              </a:ext>
            </a:extLst>
          </p:cNvPr>
          <p:cNvSpPr txBox="1"/>
          <p:nvPr/>
        </p:nvSpPr>
        <p:spPr>
          <a:xfrm>
            <a:off x="63391" y="493036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589C1-43A8-0137-5326-A85937193D6D}"/>
              </a:ext>
            </a:extLst>
          </p:cNvPr>
          <p:cNvSpPr txBox="1"/>
          <p:nvPr/>
        </p:nvSpPr>
        <p:spPr>
          <a:xfrm>
            <a:off x="16724" y="382290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Qlik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9C4AB-5DCB-8C9C-23F5-1D1C1CC03395}"/>
              </a:ext>
            </a:extLst>
          </p:cNvPr>
          <p:cNvSpPr txBox="1"/>
          <p:nvPr/>
        </p:nvSpPr>
        <p:spPr>
          <a:xfrm>
            <a:off x="16723" y="27154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Tableau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9C9E0-92B8-C8FF-521B-A2D7B62B26F0}"/>
              </a:ext>
            </a:extLst>
          </p:cNvPr>
          <p:cNvSpPr txBox="1"/>
          <p:nvPr/>
        </p:nvSpPr>
        <p:spPr>
          <a:xfrm>
            <a:off x="16723" y="160799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Övriga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D0F02-77AA-358D-CA83-F647118B6C4A}"/>
              </a:ext>
            </a:extLst>
          </p:cNvPr>
          <p:cNvGrpSpPr/>
          <p:nvPr/>
        </p:nvGrpSpPr>
        <p:grpSpPr>
          <a:xfrm>
            <a:off x="9316209" y="4833548"/>
            <a:ext cx="879895" cy="711432"/>
            <a:chOff x="9316209" y="4833548"/>
            <a:chExt cx="879895" cy="711432"/>
          </a:xfrm>
        </p:grpSpPr>
        <p:pic>
          <p:nvPicPr>
            <p:cNvPr id="1032" name="Picture 8" descr="Microsoft Power BI Logo and symbol, meaning, history, PNG, brand">
              <a:extLst>
                <a:ext uri="{FF2B5EF4-FFF2-40B4-BE49-F238E27FC236}">
                  <a16:creationId xmlns:a16="http://schemas.microsoft.com/office/drawing/2014/main" id="{1F5B7247-F30A-5783-E7EE-EBD588B39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209" y="4833548"/>
              <a:ext cx="879895" cy="494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5C50EA-5BAC-9C70-8A66-7DF050981C35}"/>
                </a:ext>
              </a:extLst>
            </p:cNvPr>
            <p:cNvSpPr txBox="1"/>
            <p:nvPr/>
          </p:nvSpPr>
          <p:spPr>
            <a:xfrm>
              <a:off x="9394933" y="5283370"/>
              <a:ext cx="7681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>
                  <a:solidFill>
                    <a:schemeClr val="bg1"/>
                  </a:solidFill>
                </a:rPr>
                <a:t>Power BI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A34A28-1B3D-180F-E8C4-D092FEDD4BE9}"/>
              </a:ext>
            </a:extLst>
          </p:cNvPr>
          <p:cNvGrpSpPr/>
          <p:nvPr/>
        </p:nvGrpSpPr>
        <p:grpSpPr>
          <a:xfrm>
            <a:off x="10637593" y="4631478"/>
            <a:ext cx="1208985" cy="913502"/>
            <a:chOff x="10558870" y="4720916"/>
            <a:chExt cx="1208985" cy="913502"/>
          </a:xfrm>
        </p:grpSpPr>
        <p:pic>
          <p:nvPicPr>
            <p:cNvPr id="1034" name="Picture 10" descr="Microsoft Power Platform | EASI">
              <a:extLst>
                <a:ext uri="{FF2B5EF4-FFF2-40B4-BE49-F238E27FC236}">
                  <a16:creationId xmlns:a16="http://schemas.microsoft.com/office/drawing/2014/main" id="{F80DB18A-8467-0E4F-4672-85CCDD1EA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477" y="4720916"/>
              <a:ext cx="723773" cy="72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CE7179-D20E-2D5D-F16C-25C4BA76AB1A}"/>
                </a:ext>
              </a:extLst>
            </p:cNvPr>
            <p:cNvSpPr txBox="1"/>
            <p:nvPr/>
          </p:nvSpPr>
          <p:spPr>
            <a:xfrm>
              <a:off x="10558870" y="5372808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>
                  <a:solidFill>
                    <a:schemeClr val="bg1"/>
                  </a:solidFill>
                </a:rPr>
                <a:t>Power </a:t>
              </a:r>
              <a:r>
                <a:rPr lang="sv-SE" sz="1100" dirty="0" err="1">
                  <a:solidFill>
                    <a:schemeClr val="bg1"/>
                  </a:solidFill>
                </a:rPr>
                <a:t>Platform</a:t>
              </a:r>
              <a:endParaRPr lang="sv-SE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D0D456-1E8C-6BDC-DF6F-BDD736BE5255}"/>
              </a:ext>
            </a:extLst>
          </p:cNvPr>
          <p:cNvGrpSpPr/>
          <p:nvPr/>
        </p:nvGrpSpPr>
        <p:grpSpPr>
          <a:xfrm>
            <a:off x="4231505" y="2536752"/>
            <a:ext cx="1326004" cy="871819"/>
            <a:chOff x="4231505" y="2536752"/>
            <a:chExt cx="1326004" cy="8718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3B06B9-CAD7-8352-8C42-025B11F0B8BB}"/>
                </a:ext>
              </a:extLst>
            </p:cNvPr>
            <p:cNvGrpSpPr/>
            <p:nvPr/>
          </p:nvGrpSpPr>
          <p:grpSpPr>
            <a:xfrm>
              <a:off x="4363753" y="2536752"/>
              <a:ext cx="1061509" cy="617699"/>
              <a:chOff x="1434552" y="2652023"/>
              <a:chExt cx="1061509" cy="61769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4575A58-7655-9A0C-33C7-CD98C2B7AD7B}"/>
                  </a:ext>
                </a:extLst>
              </p:cNvPr>
              <p:cNvSpPr/>
              <p:nvPr/>
            </p:nvSpPr>
            <p:spPr>
              <a:xfrm>
                <a:off x="1434552" y="2652023"/>
                <a:ext cx="1061509" cy="617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29" name="Picture 12" descr="Home - Tableau for Data Visualization - LibGuides at Xavier ...">
                <a:extLst>
                  <a:ext uri="{FF2B5EF4-FFF2-40B4-BE49-F238E27FC236}">
                    <a16:creationId xmlns:a16="http://schemas.microsoft.com/office/drawing/2014/main" id="{3E639464-5C0B-9B3A-7164-2C7D58F8B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4043" y="2677857"/>
                <a:ext cx="1006281" cy="566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BE2A87-9643-FFD2-E2ED-96423728883B}"/>
                </a:ext>
              </a:extLst>
            </p:cNvPr>
            <p:cNvSpPr txBox="1"/>
            <p:nvPr/>
          </p:nvSpPr>
          <p:spPr>
            <a:xfrm>
              <a:off x="4231505" y="3146961"/>
              <a:ext cx="13260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 err="1">
                  <a:solidFill>
                    <a:schemeClr val="bg1"/>
                  </a:solidFill>
                </a:rPr>
                <a:t>Tableau</a:t>
              </a:r>
              <a:r>
                <a:rPr lang="sv-SE" sz="1100" dirty="0">
                  <a:solidFill>
                    <a:schemeClr val="bg1"/>
                  </a:solidFill>
                </a:rPr>
                <a:t> Desktop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D2E690-37EE-9461-DF34-BDB96B2D3393}"/>
              </a:ext>
            </a:extLst>
          </p:cNvPr>
          <p:cNvGrpSpPr/>
          <p:nvPr/>
        </p:nvGrpSpPr>
        <p:grpSpPr>
          <a:xfrm>
            <a:off x="7454737" y="2536753"/>
            <a:ext cx="1167307" cy="885813"/>
            <a:chOff x="7454737" y="2536753"/>
            <a:chExt cx="1167307" cy="88581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69D85C-757B-ECD0-C80D-C95F992596A2}"/>
                </a:ext>
              </a:extLst>
            </p:cNvPr>
            <p:cNvGrpSpPr/>
            <p:nvPr/>
          </p:nvGrpSpPr>
          <p:grpSpPr>
            <a:xfrm>
              <a:off x="7507637" y="2536753"/>
              <a:ext cx="1061509" cy="617699"/>
              <a:chOff x="1434552" y="2652023"/>
              <a:chExt cx="1061509" cy="61769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EAF2A9-DAFB-59EE-7165-EABFFE3A066F}"/>
                  </a:ext>
                </a:extLst>
              </p:cNvPr>
              <p:cNvSpPr/>
              <p:nvPr/>
            </p:nvSpPr>
            <p:spPr>
              <a:xfrm>
                <a:off x="1434552" y="2652023"/>
                <a:ext cx="1061509" cy="617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036" name="Picture 12" descr="Home - Tableau for Data Visualization - LibGuides at Xavier ...">
                <a:extLst>
                  <a:ext uri="{FF2B5EF4-FFF2-40B4-BE49-F238E27FC236}">
                    <a16:creationId xmlns:a16="http://schemas.microsoft.com/office/drawing/2014/main" id="{7860A2A6-F5ED-90E5-2594-B70606AC78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4043" y="2677857"/>
                <a:ext cx="1006281" cy="566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D2C083-2CB4-A0E7-9688-3034FBB2DDF3}"/>
                </a:ext>
              </a:extLst>
            </p:cNvPr>
            <p:cNvSpPr txBox="1"/>
            <p:nvPr/>
          </p:nvSpPr>
          <p:spPr>
            <a:xfrm>
              <a:off x="7454737" y="3160956"/>
              <a:ext cx="11673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100" dirty="0" err="1">
                  <a:solidFill>
                    <a:schemeClr val="bg1"/>
                  </a:solidFill>
                </a:rPr>
                <a:t>Tableau</a:t>
              </a:r>
              <a:r>
                <a:rPr lang="sv-SE" sz="1100" dirty="0">
                  <a:solidFill>
                    <a:schemeClr val="bg1"/>
                  </a:solidFill>
                </a:rPr>
                <a:t> Public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134E4-50E6-9487-B739-9E5DFA1C6572}"/>
              </a:ext>
            </a:extLst>
          </p:cNvPr>
          <p:cNvGrpSpPr/>
          <p:nvPr/>
        </p:nvGrpSpPr>
        <p:grpSpPr>
          <a:xfrm>
            <a:off x="9316209" y="1792657"/>
            <a:ext cx="1178379" cy="311600"/>
            <a:chOff x="4642756" y="1778004"/>
            <a:chExt cx="1178379" cy="31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25A1B9-FEA2-7717-B668-00914CC72E7B}"/>
                </a:ext>
              </a:extLst>
            </p:cNvPr>
            <p:cNvSpPr/>
            <p:nvPr/>
          </p:nvSpPr>
          <p:spPr>
            <a:xfrm>
              <a:off x="4642756" y="1778004"/>
              <a:ext cx="1121229" cy="302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1944160-73B0-C955-C72C-7B43932F4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756" y="1784207"/>
              <a:ext cx="1178379" cy="30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Microsoft SQL Server Reporting Services Logo | Source ...">
            <a:extLst>
              <a:ext uri="{FF2B5EF4-FFF2-40B4-BE49-F238E27FC236}">
                <a16:creationId xmlns:a16="http://schemas.microsoft.com/office/drawing/2014/main" id="{302CCDC1-BA01-F6CB-E1FA-1644B9FA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12" y="4939611"/>
            <a:ext cx="1218596" cy="4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B9D3451-7518-6E2D-90BD-C57BC03B6504}"/>
              </a:ext>
            </a:extLst>
          </p:cNvPr>
          <p:cNvGrpSpPr/>
          <p:nvPr/>
        </p:nvGrpSpPr>
        <p:grpSpPr>
          <a:xfrm>
            <a:off x="7835466" y="4696800"/>
            <a:ext cx="1359439" cy="906293"/>
            <a:chOff x="5588115" y="3976977"/>
            <a:chExt cx="1359439" cy="9062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85DA94-E2C1-FA9D-B481-755660A388BC}"/>
                </a:ext>
              </a:extLst>
            </p:cNvPr>
            <p:cNvSpPr/>
            <p:nvPr/>
          </p:nvSpPr>
          <p:spPr>
            <a:xfrm>
              <a:off x="5618722" y="4192241"/>
              <a:ext cx="1298226" cy="487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42" name="Picture 18" descr="Download Office 365 Logo in SVG Vector or PNG File Format ...">
              <a:extLst>
                <a:ext uri="{FF2B5EF4-FFF2-40B4-BE49-F238E27FC236}">
                  <a16:creationId xmlns:a16="http://schemas.microsoft.com/office/drawing/2014/main" id="{0F6BD1CC-1C82-3588-2344-828F868B4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115" y="3976977"/>
              <a:ext cx="1359439" cy="906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91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plysta paneler i serverrum">
            <a:extLst>
              <a:ext uri="{FF2B5EF4-FFF2-40B4-BE49-F238E27FC236}">
                <a16:creationId xmlns:a16="http://schemas.microsoft.com/office/drawing/2014/main" id="{9EEB40D8-A089-E7CE-7D03-843CF2B1A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9" r="28920" b="-1"/>
          <a:stretch/>
        </p:blipFill>
        <p:spPr>
          <a:xfrm>
            <a:off x="20" y="10"/>
            <a:ext cx="5023084" cy="6857990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754E5-8309-0AA5-DA38-71A23D9D4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43626" y="655469"/>
            <a:ext cx="5862403" cy="906293"/>
          </a:xfrm>
        </p:spPr>
        <p:txBody>
          <a:bodyPr>
            <a:normAutofit/>
          </a:bodyPr>
          <a:lstStyle/>
          <a:p>
            <a:r>
              <a:rPr lang="sv-SE" dirty="0"/>
              <a:t>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BB0D-E194-6CCE-E92D-47807E7D35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 lnSpcReduction="10000"/>
          </a:bodyPr>
          <a:lstStyle/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500"/>
              <a:t>Microsofts stora produkt för datalagring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5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500"/>
              <a:t>Relationsdatabas  som är väldigt vanligt förekommande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5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500"/>
              <a:t>Finns som on </a:t>
            </a:r>
            <a:r>
              <a:rPr lang="sv-SE" sz="1500" err="1"/>
              <a:t>premise</a:t>
            </a:r>
            <a:r>
              <a:rPr lang="sv-SE" sz="1500"/>
              <a:t> server och i </a:t>
            </a:r>
            <a:r>
              <a:rPr lang="sv-SE" sz="1500" err="1"/>
              <a:t>Azure</a:t>
            </a:r>
            <a:endParaRPr lang="sv-SE" sz="15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5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500"/>
              <a:t>Består av olika delar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500"/>
              <a:t>SQL databas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500"/>
              <a:t>SSIS (SQL Server Integration Services) – Bygga dataflöden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500"/>
              <a:t>SSRS (SQL Server </a:t>
            </a:r>
            <a:r>
              <a:rPr lang="sv-SE" sz="1500" err="1"/>
              <a:t>Reporting</a:t>
            </a:r>
            <a:r>
              <a:rPr lang="sv-SE" sz="1500"/>
              <a:t> Services) – Visualisering av data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500"/>
              <a:t>SSAS (SQL Server </a:t>
            </a:r>
            <a:r>
              <a:rPr lang="sv-SE" sz="1500" err="1"/>
              <a:t>Analysis</a:t>
            </a:r>
            <a:r>
              <a:rPr lang="sv-SE" sz="1500"/>
              <a:t> Services) – Analys. Sammankopplade datamodeller (Multi </a:t>
            </a:r>
            <a:r>
              <a:rPr lang="sv-SE" sz="1500" err="1"/>
              <a:t>dimensional</a:t>
            </a:r>
            <a:r>
              <a:rPr lang="sv-SE" sz="1500"/>
              <a:t> &amp; </a:t>
            </a:r>
            <a:r>
              <a:rPr lang="sv-SE" sz="1500" err="1"/>
              <a:t>Tabular</a:t>
            </a:r>
            <a:r>
              <a:rPr lang="sv-SE" sz="1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286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B15CE0-BDC8-E563-6D27-993F8B231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6" r="24898"/>
          <a:stretch/>
        </p:blipFill>
        <p:spPr>
          <a:xfrm>
            <a:off x="20" y="10"/>
            <a:ext cx="5023084" cy="6857990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754E5-8309-0AA5-DA38-71A23D9D4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43626" y="655469"/>
            <a:ext cx="5862403" cy="906293"/>
          </a:xfrm>
        </p:spPr>
        <p:txBody>
          <a:bodyPr>
            <a:normAutofit/>
          </a:bodyPr>
          <a:lstStyle/>
          <a:p>
            <a:r>
              <a:rPr lang="sv-SE" dirty="0"/>
              <a:t>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BB0D-E194-6CCE-E92D-47807E7D35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/>
          </a:bodyPr>
          <a:lstStyle/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Microsofts största produkt för analys av data. (Eg. Self Service BI)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Kontorsverktyg som närmast är standard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Funnits sedan 1985(!)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Numer oftast levererad som Office 365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Office 365 </a:t>
            </a:r>
            <a:r>
              <a:rPr lang="sv-SE" sz="13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E5</a:t>
            </a:r>
            <a:r>
              <a:rPr lang="sv-SE" sz="1300"/>
              <a:t> innehåller också Power BI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300"/>
              <a:t>”Excel hell” var ett vanligt problem som uppstod över tid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300"/>
              <a:t>Många enkla ”Excelsnurror” som över tid blev stort problem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300"/>
              <a:t>Olika versioner av sanning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300"/>
              <a:t>Kräver mycket underhåll och ofta stort personberoende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300"/>
          </a:p>
        </p:txBody>
      </p:sp>
    </p:spTree>
    <p:extLst>
      <p:ext uri="{BB962C8B-B14F-4D97-AF65-F5344CB8AC3E}">
        <p14:creationId xmlns:p14="http://schemas.microsoft.com/office/powerpoint/2010/main" val="256157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2485CE-C0D3-2F97-D6A7-97EA7529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59" y="2419952"/>
            <a:ext cx="1620000" cy="1620000"/>
          </a:xfrm>
          <a:prstGeom prst="rect">
            <a:avLst/>
          </a:prstGeom>
          <a:noFill/>
          <a:effectLst>
            <a:glow rad="5461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PowerApps | Logopedia | Fandom">
            <a:extLst>
              <a:ext uri="{FF2B5EF4-FFF2-40B4-BE49-F238E27FC236}">
                <a16:creationId xmlns:a16="http://schemas.microsoft.com/office/drawing/2014/main" id="{0AE6E892-E926-53DD-26DB-0E6ED105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157" y="2446339"/>
            <a:ext cx="1620000" cy="1620000"/>
          </a:xfrm>
          <a:prstGeom prst="rect">
            <a:avLst/>
          </a:prstGeom>
          <a:noFill/>
          <a:effectLst>
            <a:glow rad="546100">
              <a:schemeClr val="accent1">
                <a:lumMod val="40000"/>
                <a:lumOff val="6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Automate | Logopedia | Fandom">
            <a:extLst>
              <a:ext uri="{FF2B5EF4-FFF2-40B4-BE49-F238E27FC236}">
                <a16:creationId xmlns:a16="http://schemas.microsoft.com/office/drawing/2014/main" id="{42C75B0B-682A-5A1F-2686-1114FE016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8" y="2446339"/>
            <a:ext cx="1620000" cy="1620000"/>
          </a:xfrm>
          <a:prstGeom prst="rect">
            <a:avLst/>
          </a:prstGeom>
          <a:noFill/>
          <a:effectLst>
            <a:glow rad="546100">
              <a:schemeClr val="accent2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ower Virtual Agents | Logopedia | Fandom">
            <a:extLst>
              <a:ext uri="{FF2B5EF4-FFF2-40B4-BE49-F238E27FC236}">
                <a16:creationId xmlns:a16="http://schemas.microsoft.com/office/drawing/2014/main" id="{329B012E-23F9-543C-12EE-A3DDC610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656" y="2513250"/>
            <a:ext cx="1620000" cy="1620000"/>
          </a:xfrm>
          <a:prstGeom prst="rect">
            <a:avLst/>
          </a:prstGeom>
          <a:noFill/>
          <a:effectLst>
            <a:glow rad="546100">
              <a:schemeClr val="accent2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AF68E-C7FC-DAA9-D157-C4E4851A5115}"/>
              </a:ext>
            </a:extLst>
          </p:cNvPr>
          <p:cNvSpPr txBox="1"/>
          <p:nvPr/>
        </p:nvSpPr>
        <p:spPr>
          <a:xfrm>
            <a:off x="3756257" y="283464"/>
            <a:ext cx="4679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K Grotesk"/>
                <a:ea typeface="+mn-ea"/>
                <a:cs typeface="+mn-cs"/>
              </a:rPr>
              <a:t>Power Platform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CBF64-BA0E-9376-BF32-AE794595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58" y="2419952"/>
            <a:ext cx="1620000" cy="1620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icrosoft PowerApps | Logopedia | Fandom">
            <a:extLst>
              <a:ext uri="{FF2B5EF4-FFF2-40B4-BE49-F238E27FC236}">
                <a16:creationId xmlns:a16="http://schemas.microsoft.com/office/drawing/2014/main" id="{BCC31C3C-C02C-91E6-ED85-7148C368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02" y="2451383"/>
            <a:ext cx="1620000" cy="1620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icrosoft Power Automate | Logopedia | Fandom">
            <a:extLst>
              <a:ext uri="{FF2B5EF4-FFF2-40B4-BE49-F238E27FC236}">
                <a16:creationId xmlns:a16="http://schemas.microsoft.com/office/drawing/2014/main" id="{A12C152A-5B19-142F-6293-1411698F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8" y="2446339"/>
            <a:ext cx="1620000" cy="1620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Power Virtual Agents | Logopedia | Fandom">
            <a:extLst>
              <a:ext uri="{FF2B5EF4-FFF2-40B4-BE49-F238E27FC236}">
                <a16:creationId xmlns:a16="http://schemas.microsoft.com/office/drawing/2014/main" id="{B5C46CFE-1046-F9A2-17B7-494E5371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656" y="2513250"/>
            <a:ext cx="1620000" cy="1620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AE1B30C2-2E8A-1771-7C1E-34421255E5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r="13380"/>
          <a:stretch>
            <a:fillRect/>
          </a:stretch>
        </p:blipFill>
        <p:spPr>
          <a:xfrm>
            <a:off x="0" y="0"/>
            <a:ext cx="5022850" cy="68580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D5216F-6405-AC58-7203-F0F784BC35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43626" y="655469"/>
            <a:ext cx="5862403" cy="906293"/>
          </a:xfrm>
        </p:spPr>
        <p:txBody>
          <a:bodyPr>
            <a:normAutofit/>
          </a:bodyPr>
          <a:lstStyle/>
          <a:p>
            <a:r>
              <a:rPr lang="sv-SE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A32D-DC2B-4DEB-F6B1-73B63BF264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0290"/>
            <a:ext cx="5862638" cy="4352400"/>
          </a:xfrm>
        </p:spPr>
        <p:txBody>
          <a:bodyPr>
            <a:normAutofit lnSpcReduction="10000"/>
          </a:bodyPr>
          <a:lstStyle/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700"/>
              <a:t>Lanserades i sin nuvarande form 2015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7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700"/>
              <a:t>Var först ett tillägg i Excel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7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700"/>
              <a:t>Lanserades samtidigt som </a:t>
            </a:r>
            <a:r>
              <a:rPr lang="sv-SE" sz="1700" err="1"/>
              <a:t>Qlik</a:t>
            </a:r>
            <a:r>
              <a:rPr lang="sv-SE" sz="1700"/>
              <a:t> Sense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700"/>
              <a:t>Ökat fokus på samarbete kring data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700"/>
              <a:t>Interaktiva rapporter</a:t>
            </a:r>
          </a:p>
          <a:p>
            <a:pPr marL="429750" lvl="1" indent="-285750">
              <a:lnSpc>
                <a:spcPct val="90000"/>
              </a:lnSpc>
            </a:pPr>
            <a:r>
              <a:rPr lang="sv-SE" sz="1700"/>
              <a:t>Mobilanpassade rapporter</a:t>
            </a:r>
          </a:p>
          <a:p>
            <a:pPr marL="429750" lvl="1" indent="-285750">
              <a:lnSpc>
                <a:spcPct val="90000"/>
              </a:lnSpc>
            </a:pPr>
            <a:endParaRPr lang="sv-SE" sz="17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700"/>
              <a:t>Stor förändring för branschen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7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1700"/>
              <a:t>Power BI, </a:t>
            </a:r>
            <a:r>
              <a:rPr lang="sv-SE" sz="1700" err="1"/>
              <a:t>Qlik</a:t>
            </a:r>
            <a:r>
              <a:rPr lang="sv-SE" sz="1700"/>
              <a:t> Sense och </a:t>
            </a:r>
            <a:r>
              <a:rPr lang="sv-SE" sz="1700" err="1"/>
              <a:t>Tableau</a:t>
            </a:r>
            <a:r>
              <a:rPr lang="sv-SE" sz="1700"/>
              <a:t> är de tre stora produkterna.</a:t>
            </a:r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700"/>
          </a:p>
          <a:p>
            <a:pPr marL="69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sz="1700"/>
          </a:p>
        </p:txBody>
      </p:sp>
    </p:spTree>
    <p:extLst>
      <p:ext uri="{BB962C8B-B14F-4D97-AF65-F5344CB8AC3E}">
        <p14:creationId xmlns:p14="http://schemas.microsoft.com/office/powerpoint/2010/main" val="196193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F78C-A1CB-2DCA-6F63-0B5A8B40E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Power BI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4D1E8-361D-9DC4-5485-63C7FE8B7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Power BI Desktop – Applikation på datorn som används vid egen analys och utveckling av rapporter</a:t>
            </a:r>
          </a:p>
          <a:p>
            <a:endParaRPr lang="sv-SE" dirty="0"/>
          </a:p>
          <a:p>
            <a:r>
              <a:rPr lang="sv-SE" dirty="0"/>
              <a:t>Power BI Service – Molntjänst som används för att samarbeta kring och dela data. </a:t>
            </a:r>
          </a:p>
          <a:p>
            <a:endParaRPr lang="sv-SE" dirty="0"/>
          </a:p>
          <a:p>
            <a:r>
              <a:rPr lang="sv-SE" dirty="0">
                <a:hlinkClick r:id="rId2"/>
              </a:rPr>
              <a:t>Licenser</a:t>
            </a:r>
            <a:endParaRPr lang="sv-SE" dirty="0"/>
          </a:p>
          <a:p>
            <a:r>
              <a:rPr lang="sv-SE" dirty="0"/>
              <a:t>Power BI Pro	 	10$ / månad</a:t>
            </a:r>
          </a:p>
          <a:p>
            <a:r>
              <a:rPr lang="sv-SE" dirty="0"/>
              <a:t>Power BI Premium 	per </a:t>
            </a:r>
            <a:r>
              <a:rPr lang="sv-SE" dirty="0" err="1"/>
              <a:t>user</a:t>
            </a:r>
            <a:r>
              <a:rPr lang="sv-SE" dirty="0"/>
              <a:t>  20$ / månad	</a:t>
            </a:r>
          </a:p>
          <a:p>
            <a:r>
              <a:rPr lang="sv-SE" dirty="0"/>
              <a:t>			</a:t>
            </a:r>
            <a:r>
              <a:rPr lang="sv-SE" dirty="0" err="1"/>
              <a:t>capacity</a:t>
            </a:r>
            <a:r>
              <a:rPr lang="sv-SE" dirty="0"/>
              <a:t> 4 995 $ / månad</a:t>
            </a:r>
          </a:p>
          <a:p>
            <a:r>
              <a:rPr lang="sv-SE" dirty="0"/>
              <a:t>Power BI </a:t>
            </a:r>
            <a:r>
              <a:rPr lang="sv-SE" dirty="0" err="1"/>
              <a:t>Embedded</a:t>
            </a:r>
            <a:r>
              <a:rPr lang="sv-SE" dirty="0"/>
              <a:t>	från 735 $ / månad</a:t>
            </a:r>
          </a:p>
        </p:txBody>
      </p:sp>
      <p:pic>
        <p:nvPicPr>
          <p:cNvPr id="1026" name="Picture 2" descr="Image of Power BI desktop report ">
            <a:extLst>
              <a:ext uri="{FF2B5EF4-FFF2-40B4-BE49-F238E27FC236}">
                <a16:creationId xmlns:a16="http://schemas.microsoft.com/office/drawing/2014/main" id="{0734ABB4-1CF8-0639-E463-D09571BF79F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1" r="29401"/>
          <a:stretch>
            <a:fillRect/>
          </a:stretch>
        </p:blipFill>
        <p:spPr bwMode="auto">
          <a:xfrm>
            <a:off x="-237744" y="-241300"/>
            <a:ext cx="5254752" cy="73614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9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33A710-9A30-2311-F333-353A717A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74086"/>
            <a:ext cx="8629650" cy="4614685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DF816E2E-9EC0-17EB-8503-A5E8517B7BBB}"/>
              </a:ext>
            </a:extLst>
          </p:cNvPr>
          <p:cNvSpPr/>
          <p:nvPr/>
        </p:nvSpPr>
        <p:spPr>
          <a:xfrm>
            <a:off x="406400" y="3035300"/>
            <a:ext cx="685800" cy="8382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58EAABB-4CD8-5F1C-473B-50F6E96B3C44}"/>
              </a:ext>
            </a:extLst>
          </p:cNvPr>
          <p:cNvSpPr/>
          <p:nvPr/>
        </p:nvSpPr>
        <p:spPr>
          <a:xfrm>
            <a:off x="558800" y="3187700"/>
            <a:ext cx="685800" cy="8382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4D31F1F-DD87-7EC7-D3B5-80126E76B2E3}"/>
              </a:ext>
            </a:extLst>
          </p:cNvPr>
          <p:cNvSpPr/>
          <p:nvPr/>
        </p:nvSpPr>
        <p:spPr>
          <a:xfrm>
            <a:off x="711200" y="3340100"/>
            <a:ext cx="685800" cy="8382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C686C186-CF6A-7133-15B4-842E4FC7AC52}"/>
              </a:ext>
            </a:extLst>
          </p:cNvPr>
          <p:cNvSpPr/>
          <p:nvPr/>
        </p:nvSpPr>
        <p:spPr>
          <a:xfrm>
            <a:off x="476250" y="4616450"/>
            <a:ext cx="514350" cy="64770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9A9714C3-B436-6408-011E-1741D9D5CF2F}"/>
              </a:ext>
            </a:extLst>
          </p:cNvPr>
          <p:cNvSpPr/>
          <p:nvPr/>
        </p:nvSpPr>
        <p:spPr>
          <a:xfrm>
            <a:off x="628650" y="4768850"/>
            <a:ext cx="514350" cy="64770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FD240F3A-B6D8-856A-56A3-1C15A797955C}"/>
              </a:ext>
            </a:extLst>
          </p:cNvPr>
          <p:cNvSpPr/>
          <p:nvPr/>
        </p:nvSpPr>
        <p:spPr>
          <a:xfrm>
            <a:off x="781050" y="4921250"/>
            <a:ext cx="514350" cy="64770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247ACFA-A829-0D75-8E69-0ED2FC18CA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9600" y="569229"/>
            <a:ext cx="7512050" cy="906293"/>
          </a:xfrm>
        </p:spPr>
        <p:txBody>
          <a:bodyPr/>
          <a:lstStyle/>
          <a:p>
            <a:r>
              <a:rPr lang="sv-SE" dirty="0"/>
              <a:t>Power BI ARKITEKTUR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54D6E-7ADD-A1A5-F8BC-07429F62C2A8}"/>
              </a:ext>
            </a:extLst>
          </p:cNvPr>
          <p:cNvSpPr txBox="1"/>
          <p:nvPr/>
        </p:nvSpPr>
        <p:spPr>
          <a:xfrm>
            <a:off x="1859280" y="185928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312138313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190878"/>
      </a:accent2>
      <a:accent3>
        <a:srgbClr val="FF5028"/>
      </a:accent3>
      <a:accent4>
        <a:srgbClr val="5A1F9F"/>
      </a:accent4>
      <a:accent5>
        <a:srgbClr val="919191"/>
      </a:accent5>
      <a:accent6>
        <a:srgbClr val="000000"/>
      </a:accent6>
      <a:hlink>
        <a:srgbClr val="5A1F9F"/>
      </a:hlink>
      <a:folHlink>
        <a:srgbClr val="782AD6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76F5FCD-72FD-4FC3-94A1-4E4806B3D2BD}" vid="{CE3B2CEE-B907-469C-8345-C162D7E17903}"/>
    </a:ext>
  </a:extLst>
</a:theme>
</file>

<file path=ppt/theme/theme2.xml><?xml version="1.0" encoding="utf-8"?>
<a:theme xmlns:a="http://schemas.openxmlformats.org/drawingml/2006/main" name="Dark background">
  <a:themeElements>
    <a:clrScheme name="Nexer colors">
      <a:dk1>
        <a:srgbClr val="000000"/>
      </a:dk1>
      <a:lt1>
        <a:srgbClr val="FFFFFF"/>
      </a:lt1>
      <a:dk2>
        <a:srgbClr val="5A1F9F"/>
      </a:dk2>
      <a:lt2>
        <a:srgbClr val="F0F0F0"/>
      </a:lt2>
      <a:accent1>
        <a:srgbClr val="AA4BF4"/>
      </a:accent1>
      <a:accent2>
        <a:srgbClr val="D9E6F0"/>
      </a:accent2>
      <a:accent3>
        <a:srgbClr val="FF5028"/>
      </a:accent3>
      <a:accent4>
        <a:srgbClr val="FFFFFF"/>
      </a:accent4>
      <a:accent5>
        <a:srgbClr val="FF875A"/>
      </a:accent5>
      <a:accent6>
        <a:srgbClr val="C8C8C8"/>
      </a:accent6>
      <a:hlink>
        <a:srgbClr val="FFFFFF"/>
      </a:hlink>
      <a:folHlink>
        <a:srgbClr val="5A1F9F"/>
      </a:folHlink>
    </a:clrScheme>
    <a:fontScheme name="Nexer fonts">
      <a:majorFont>
        <a:latin typeface="Bw Gradual"/>
        <a:ea typeface=""/>
        <a:cs typeface=""/>
      </a:majorFont>
      <a:minorFont>
        <a:latin typeface="FK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043441A-73C7-4EC9-BBA5-866E1E155577}" vid="{F3EC13FF-176D-4986-BD1F-0896B76447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446682A7EA7C43B91B63A66203526E" ma:contentTypeVersion="0" ma:contentTypeDescription="Create a new document." ma:contentTypeScope="" ma:versionID="7f709297b071a4b3256057cd15ca0fac">
  <xsd:schema xmlns:xsd="http://www.w3.org/2001/XMLSchema" xmlns:xs="http://www.w3.org/2001/XMLSchema" xmlns:p="http://schemas.microsoft.com/office/2006/metadata/properties" xmlns:ns2="c6ed15da-3e2a-498b-b3ec-b1546c251619" targetNamespace="http://schemas.microsoft.com/office/2006/metadata/properties" ma:root="true" ma:fieldsID="ad01d258a23dc7aa0366db226047c3de" ns2:_="">
    <xsd:import namespace="c6ed15da-3e2a-498b-b3ec-b1546c25161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15da-3e2a-498b-b3ec-b1546c25161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C9F13A-8D26-4FE9-93FC-5E91AA1BA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ed15da-3e2a-498b-b3ec-b1546c251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797FD5-A0B6-4C93-A1F9-F05B2427700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86BB6D9-DA80-4765-B79B-BD8AF2E6B8A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8BF3759-FCFE-4B6C-85FA-386C3D8A0D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6ed15da-3e2a-498b-b3ec-b1546c25161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NEXER</Template>
  <TotalTime>198</TotalTime>
  <Words>429</Words>
  <Application>Microsoft Office PowerPoint</Application>
  <PresentationFormat>Widescreen</PresentationFormat>
  <Paragraphs>93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Bw Gradual</vt:lpstr>
      <vt:lpstr>Bw Gradual Bold</vt:lpstr>
      <vt:lpstr>FK Grotesk</vt:lpstr>
      <vt:lpstr>Light background</vt:lpstr>
      <vt:lpstr>Dark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Thorzén</dc:creator>
  <cp:lastModifiedBy>David Thorzén</cp:lastModifiedBy>
  <cp:revision>2</cp:revision>
  <cp:lastPrinted>2017-09-18T15:30:56Z</cp:lastPrinted>
  <dcterms:created xsi:type="dcterms:W3CDTF">2023-08-07T06:13:52Z</dcterms:created>
  <dcterms:modified xsi:type="dcterms:W3CDTF">2023-11-10T15:57:40Z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0x01010011446682A7EA7C43B91B63A66203526E</vt:lpwstr>
  </property>
</Properties>
</file>